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89ca061ca34e02" /><Relationship Type="http://schemas.openxmlformats.org/officeDocument/2006/relationships/extended-properties" Target="/docProps/app.xml" Id="R92f2b6b634cb43b2" /><Relationship Type="http://schemas.openxmlformats.org/officeDocument/2006/relationships/officeDocument" Target="/ppt/presentation.xml" Id="R3f37ae28cec64e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a15449da794424"/>
  </p:sldMasterIdLst>
  <p:notesMasterIdLst>
    <p:notesMasterId xmlns:r="http://schemas.openxmlformats.org/officeDocument/2006/relationships" r:id="R8728abc7f02d42d1"/>
  </p:notesMasterIdLst>
  <p:sldIdLst>
    <p:sldId xmlns:r="http://schemas.openxmlformats.org/officeDocument/2006/relationships" id="256" r:id="R4f4d851fdc174ba4"/>
    <p:sldId xmlns:r="http://schemas.openxmlformats.org/officeDocument/2006/relationships" id="257" r:id="R47bba91cb6154a54"/>
    <p:sldId xmlns:r="http://schemas.openxmlformats.org/officeDocument/2006/relationships" id="258" r:id="Rb2041dcdfcf145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8601d13e9a34b3e" /><Relationship Type="http://schemas.openxmlformats.org/officeDocument/2006/relationships/slideMaster" Target="/ppt/slideMasters/slideMaster1.xml" Id="R19a15449da794424" /><Relationship Type="http://schemas.openxmlformats.org/officeDocument/2006/relationships/notesMaster" Target="/ppt/notesMasters/notesMaster1.xml" Id="R8728abc7f02d42d1" /><Relationship Type="http://schemas.openxmlformats.org/officeDocument/2006/relationships/presProps" Target="/ppt/presProps.xml" Id="R5101874cc02a4000" /><Relationship Type="http://schemas.openxmlformats.org/officeDocument/2006/relationships/tableStyles" Target="/ppt/tableStyles.xml" Id="Rdfd45d4729984b6d" /><Relationship Type="http://schemas.openxmlformats.org/officeDocument/2006/relationships/slide" Target="/ppt/slides/slide1.xml" Id="R4f4d851fdc174ba4" /><Relationship Type="http://schemas.openxmlformats.org/officeDocument/2006/relationships/slide" Target="/ppt/slides/slide2.xml" Id="R47bba91cb6154a54" /><Relationship Type="http://schemas.openxmlformats.org/officeDocument/2006/relationships/slide" Target="/ppt/slides/slide3.xml" Id="Rb2041dcdfcf145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47a81fe9cd246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e8fd478691425a" /><Relationship Type="http://schemas.openxmlformats.org/officeDocument/2006/relationships/notesMaster" Target="/ppt/notesMasters/notesMaster1.xml" Id="R5c5418d6f0aa43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7b627a6593a4af2" /><Relationship Type="http://schemas.openxmlformats.org/officeDocument/2006/relationships/notesMaster" Target="/ppt/notesMasters/notesMaster1.xml" Id="R9025fb6ba50740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fe26b934a0e42a2" /><Relationship Type="http://schemas.openxmlformats.org/officeDocument/2006/relationships/notesMaster" Target="/ppt/notesMasters/notesMaster1.xml" Id="R595e40972e8c47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Eigene fiktive redaktionelle Übung für https://tokenwerk.de/artikel/ki-praesentationen/. Ausgangsmaterial: briefing.txt. Kein echtes Unternehmen, keine erhobenen Ergebnisse und kein Test eines Präsentationsprodukts. Alle Texte und Tabellen sind eigene bearbeitbare Inhalte.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Eigene fiktive redaktionelle Übung für https://tokenwerk.de/artikel/ki-praesentationen/. Ausgangsmaterial: briefing.txt. Kein echtes Unternehmen, keine erhobenen Ergebnisse und kein Test eines Präsentationsprodukts. Alle Texte und Tabellen sind eigene bearbeitbare Inhalte.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Eigene fiktive redaktionelle Übung für https://tokenwerk.de/artikel/ki-praesentationen/. Ausgangsmaterial: briefing.txt. Kein echtes Unternehmen, keine erhobenen Ergebnisse und kein Test eines Präsentationsprodukts. Alle Texte und Tabellen sind eigene bearbeitbare Inhalte.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fee738ee28457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8f1cdcf4f34d6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bedc3b03f84b3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bd99f58b3d458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e7587c0eb94ef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55d90c84c04d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98A18D2-0103-4096-9119-4BD6787B9E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CB4FD9D-A79D-4B59-A6A8-76CC69DE102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5D2C649-F91C-4A94-B7E5-E2160210AF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1D26A04-A46F-44DD-A26B-1D22E2E4A8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F923C8E-6595-4283-B85A-CB246BAFCC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0939A3E-C241-4A34-9E2C-78EAA7FA58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F12D3B5-C447-459E-A972-EAEB14C19B1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929C405-3A74-485E-90B2-49CAF4CC923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07D7230-4E31-428A-81BC-5CEE748812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78F0750-DC58-467B-AC43-40CF304963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0eaebc2f734269" /><Relationship Type="http://schemas.openxmlformats.org/officeDocument/2006/relationships/slideLayout" Target="/ppt/slideLayouts/slideLayout1.xml" Id="R072f2e75b3d842a0" /><Relationship Type="http://schemas.openxmlformats.org/officeDocument/2006/relationships/slideLayout" Target="/ppt/slideLayouts/slideLayout2.xml" Id="R6bfd453f5b50434f" /><Relationship Type="http://schemas.openxmlformats.org/officeDocument/2006/relationships/slideLayout" Target="/ppt/slideLayouts/slideLayout3.xml" Id="Rb78a883dca8c4e89" /><Relationship Type="http://schemas.openxmlformats.org/officeDocument/2006/relationships/slideLayout" Target="/ppt/slideLayouts/slideLayout4.xml" Id="R667721e9d0de4d0f" /><Relationship Type="http://schemas.openxmlformats.org/officeDocument/2006/relationships/slideLayout" Target="/ppt/slideLayouts/slideLayout5.xml" Id="Raed6cbe7ff4d47bd" /><Relationship Type="http://schemas.openxmlformats.org/officeDocument/2006/relationships/slideLayout" Target="/ppt/slideLayouts/slideLayout6.xml" Id="Rbc540ba2319e400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2f2e75b3d842a0"/>
    <p:sldLayoutId xmlns:r="http://schemas.openxmlformats.org/officeDocument/2006/relationships" id="2147483650" r:id="R6bfd453f5b50434f"/>
    <p:sldLayoutId xmlns:r="http://schemas.openxmlformats.org/officeDocument/2006/relationships" id="2147483651" r:id="Rb78a883dca8c4e89"/>
    <p:sldLayoutId xmlns:r="http://schemas.openxmlformats.org/officeDocument/2006/relationships" id="2147483652" r:id="R667721e9d0de4d0f"/>
    <p:sldLayoutId xmlns:r="http://schemas.openxmlformats.org/officeDocument/2006/relationships" id="2147483653" r:id="Raed6cbe7ff4d47bd"/>
    <p:sldLayoutId xmlns:r="http://schemas.openxmlformats.org/officeDocument/2006/relationships" id="2147483654" r:id="Rbc540ba2319e400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5696a3803b4d77" /><Relationship Type="http://schemas.openxmlformats.org/officeDocument/2006/relationships/notesSlide" Target="/ppt/notesSlides/notesSlide1.xml" Id="R36e44eee60734b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2a0a3072114493" /><Relationship Type="http://schemas.openxmlformats.org/officeDocument/2006/relationships/notesSlide" Target="/ppt/notesSlides/notesSlide2.xml" Id="Redc3319e4cb24a4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64cfb8d0114494" /><Relationship Type="http://schemas.openxmlformats.org/officeDocument/2006/relationships/notesSlide" Target="/ppt/notesSlides/notesSlide3.xml" Id="R066dcef179884de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itle-1">
            <a:extLst xmlns:a="http://schemas.openxmlformats.org/drawingml/2006/main">
              <a:ext uri="{FF2B5EF4-FFF2-40B4-BE49-F238E27FC236}">
                <a16:creationId xmlns:a16="http://schemas.microsoft.com/office/drawing/2014/main" id="{2ECC6D34-8544-4D67-AD73-8D5BD52A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272925"/>
                </a:solidFill>
                <a:latin typeface="Arial"/>
                <a:ea typeface="Arial"/>
                <a:cs typeface="Arial"/>
              </a:rPr>
              <a:t>Ein kleiner KI-Pilot im Team</a:t>
            </a:r>
          </a:p>
        </p:txBody>
      </p:sp>
      <p:sp>
        <p:nvSpPr>
          <p:cNvPr id="2" name="page-1">
            <a:extLst xmlns:a="http://schemas.openxmlformats.org/drawingml/2006/main">
              <a:ext uri="{FF2B5EF4-FFF2-40B4-BE49-F238E27FC236}">
                <a16:creationId xmlns:a16="http://schemas.microsoft.com/office/drawing/2014/main" id="{A4889A8D-244C-4366-8472-CC8D47FB4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0"/>
            <a:ext cx="1085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77756E"/>
                </a:solidFill>
                <a:latin typeface="Arial"/>
                <a:ea typeface="Arial"/>
                <a:cs typeface="Arial"/>
              </a:rPr>
              <a:t>Tokenwerk · Fiktives Lernbeispiel · 1 / 3</a:t>
            </a:r>
          </a:p>
        </p:txBody>
      </p:sp>
      <p:sp>
        <p:nvSpPr>
          <p:cNvPr id="3" name="main-1">
            <a:extLst xmlns:a="http://schemas.openxmlformats.org/drawingml/2006/main">
              <a:ext uri="{FF2B5EF4-FFF2-40B4-BE49-F238E27FC236}">
                <a16:creationId xmlns:a16="http://schemas.microsoft.com/office/drawing/2014/main" id="{EC3102E9-E6C8-4DF0-98D6-92B2E5891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10287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defPPr>
            <a:lvl1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1pPr>
            <a:lvl2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2pPr>
            <a:lvl3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3pPr>
            <a:lvl4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4pPr>
            <a:lvl5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5pPr>
            <a:lvl6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6pPr>
            <a:lvl7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7pPr>
            <a:lvl8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8pPr>
            <a:lvl9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AE5434"/>
                </a:solidFill>
                <a:latin typeface="Arial"/>
                <a:ea typeface="Arial"/>
                <a:cs typeface="Arial"/>
              </a:rPr>
              <a:t>Entwürfe für interne</a:t>
            </a:r>
          </a:p>
          <a:p xmlns:a="http://schemas.openxmlformats.org/drawingml/2006/main">
            <a:pPr>
              <a:defRPr sz="4125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AE5434"/>
                </a:solidFill>
                <a:latin typeface="Arial"/>
                <a:ea typeface="Arial"/>
                <a:cs typeface="Arial"/>
              </a:rPr>
              <a:t>Supportantworten vorbereiten</a:t>
            </a:r>
          </a:p>
        </p:txBody>
      </p:sp>
      <p:sp>
        <p:nvSpPr>
          <p:cNvPr id="4" name="body-1">
            <a:extLst xmlns:a="http://schemas.openxmlformats.org/drawingml/2006/main">
              <a:ext uri="{FF2B5EF4-FFF2-40B4-BE49-F238E27FC236}">
                <a16:creationId xmlns:a16="http://schemas.microsoft.com/office/drawing/2014/main" id="{58911C43-4FDB-48C0-A670-620A3804E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0"/>
            <a:ext cx="1057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72925"/>
                </a:solidFill>
                <a:latin typeface="Arial"/>
                <a:ea typeface="Arial"/>
                <a:cs typeface="Arial"/>
              </a:rPr>
              <a:t>Geplant sind zwei Wochen mit freigegebenen Beispieltexten.</a:t>
            </a:r>
          </a:p>
          <a:p xmlns:a="http://schemas.openxmlformats.org/drawingml/2006/main">
            <a:pPr>
              <a:defRPr sz="225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72925"/>
                </a:solidFill>
                <a:latin typeface="Arial"/>
                <a:ea typeface="Arial"/>
                <a:cs typeface="Arial"/>
              </a:rPr>
              <a:t>Jeder Entwurf wird vor der Nutzung von einem Menschen geprüft.</a:t>
            </a:r>
          </a:p>
        </p:txBody>
      </p:sp>
      <p:sp>
        <p:nvSpPr>
          <p:cNvPr id="5" name="open-1">
            <a:extLst xmlns:a="http://schemas.openxmlformats.org/drawingml/2006/main">
              <a:ext uri="{FF2B5EF4-FFF2-40B4-BE49-F238E27FC236}">
                <a16:creationId xmlns:a16="http://schemas.microsoft.com/office/drawing/2014/main" id="{025BB6A7-0169-4745-8DE5-CA7088A9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2125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77756E"/>
                </a:solidFill>
                <a:latin typeface="Arial"/>
                <a:ea typeface="Arial"/>
                <a:cs typeface="Arial"/>
              </a:rPr>
              <a:t>Offen: Werkzeug, Kosten und gemessene Qualität</a:t>
            </a:r>
          </a:p>
        </p:txBody>
      </p:sp>
    </p:spTree>
    <p:extLst>
      <p:ext uri="{BB962C8B-B14F-4D97-AF65-F5344CB8AC3E}">
        <p14:creationId xmlns:p14="http://schemas.microsoft.com/office/powerpoint/2010/main" val="16631383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-2">
            <a:extLst xmlns:a="http://schemas.openxmlformats.org/drawingml/2006/main">
              <a:ext uri="{FF2B5EF4-FFF2-40B4-BE49-F238E27FC236}">
                <a16:creationId xmlns:a16="http://schemas.microsoft.com/office/drawing/2014/main" id="{1A9D7933-1BE7-4FBF-BF59-36EAB73D1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272925"/>
                </a:solidFill>
                <a:latin typeface="Arial"/>
                <a:ea typeface="Arial"/>
                <a:cs typeface="Arial"/>
              </a:rPr>
              <a:t>Drei Aufgaben vor der Freigabe</a:t>
            </a:r>
          </a:p>
        </p:txBody>
      </p:sp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CEF238CD-6A27-49A1-A164-57025ABA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0"/>
            <a:ext cx="1085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77756E"/>
                </a:solidFill>
                <a:latin typeface="Arial"/>
                <a:ea typeface="Arial"/>
                <a:cs typeface="Arial"/>
              </a:rPr>
              <a:t>Tokenwerk · Fiktives Lernbeispiel · 2 / 3</a:t>
            </a:r>
          </a:p>
        </p:txBody>
      </p:sp>
      <p:sp>
        <p:nvSpPr>
          <p:cNvPr id="3" name="step-01">
            <a:extLst xmlns:a="http://schemas.openxmlformats.org/drawingml/2006/main">
              <a:ext uri="{FF2B5EF4-FFF2-40B4-BE49-F238E27FC236}">
                <a16:creationId xmlns:a16="http://schemas.microsoft.com/office/drawing/2014/main" id="{C6378FD8-F9BA-4D1D-8542-DA96B9AB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19300"/>
            <a:ext cx="285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defPPr>
            <a:lvl1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1pPr>
            <a:lvl2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2pPr>
            <a:lvl3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3pPr>
            <a:lvl4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4pPr>
            <a:lvl5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5pPr>
            <a:lvl6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6pPr>
            <a:lvl7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7pPr>
            <a:lvl8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8pPr>
            <a:lvl9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AE543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tep-title-01">
            <a:extLst xmlns:a="http://schemas.openxmlformats.org/drawingml/2006/main">
              <a:ext uri="{FF2B5EF4-FFF2-40B4-BE49-F238E27FC236}">
                <a16:creationId xmlns:a16="http://schemas.microsoft.com/office/drawing/2014/main" id="{B6895A8C-7E32-4915-B88C-18DDD2AE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333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72925"/>
                </a:solidFill>
                <a:latin typeface="Arial"/>
                <a:ea typeface="Arial"/>
                <a:cs typeface="Arial"/>
              </a:rPr>
              <a:t>Material klären</a:t>
            </a:r>
          </a:p>
        </p:txBody>
      </p:sp>
      <p:sp>
        <p:nvSpPr>
          <p:cNvPr id="5" name="step-body-01">
            <a:extLst xmlns:a="http://schemas.openxmlformats.org/drawingml/2006/main">
              <a:ext uri="{FF2B5EF4-FFF2-40B4-BE49-F238E27FC236}">
                <a16:creationId xmlns:a16="http://schemas.microsoft.com/office/drawing/2014/main" id="{C639CEB3-01FF-4E4B-A739-12405AAF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76675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72925"/>
                </a:solidFill>
                <a:latin typeface="Arial"/>
                <a:ea typeface="Arial"/>
                <a:cs typeface="Arial"/>
              </a:rPr>
              <a:t>Nur freigegebene</a:t>
            </a:r>
          </a:p>
          <a:p xmlns:a="http://schemas.openxmlformats.org/drawingml/2006/main">
            <a: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72925"/>
                </a:solidFill>
                <a:latin typeface="Arial"/>
                <a:ea typeface="Arial"/>
                <a:cs typeface="Arial"/>
              </a:rPr>
              <a:t>Beispieltexte nutzen</a:t>
            </a:r>
          </a:p>
        </p:txBody>
      </p:sp>
      <p:sp>
        <p:nvSpPr>
          <p:cNvPr id="6" name="step-02">
            <a:extLst xmlns:a="http://schemas.openxmlformats.org/drawingml/2006/main">
              <a:ext uri="{FF2B5EF4-FFF2-40B4-BE49-F238E27FC236}">
                <a16:creationId xmlns:a16="http://schemas.microsoft.com/office/drawing/2014/main" id="{6CF08175-EB71-4C65-87CA-C506481E6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19300"/>
            <a:ext cx="285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defPPr>
            <a:lvl1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1pPr>
            <a:lvl2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2pPr>
            <a:lvl3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3pPr>
            <a:lvl4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4pPr>
            <a:lvl5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5pPr>
            <a:lvl6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6pPr>
            <a:lvl7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7pPr>
            <a:lvl8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8pPr>
            <a:lvl9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AE543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step-title-02">
            <a:extLst xmlns:a="http://schemas.openxmlformats.org/drawingml/2006/main">
              <a:ext uri="{FF2B5EF4-FFF2-40B4-BE49-F238E27FC236}">
                <a16:creationId xmlns:a16="http://schemas.microsoft.com/office/drawing/2014/main" id="{8CFA4B6E-6FDA-45CD-9C34-CDFB3F53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048000"/>
            <a:ext cx="333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72925"/>
                </a:solidFill>
                <a:latin typeface="Arial"/>
                <a:ea typeface="Arial"/>
                <a:cs typeface="Arial"/>
              </a:rPr>
              <a:t>Entwurf erstellen</a:t>
            </a:r>
          </a:p>
        </p:txBody>
      </p:sp>
      <p:sp>
        <p:nvSpPr>
          <p:cNvPr id="8" name="step-body-02">
            <a:extLst xmlns:a="http://schemas.openxmlformats.org/drawingml/2006/main">
              <a:ext uri="{FF2B5EF4-FFF2-40B4-BE49-F238E27FC236}">
                <a16:creationId xmlns:a16="http://schemas.microsoft.com/office/drawing/2014/main" id="{5E62CA5A-141A-4D2C-B357-D727E4A68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876675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72925"/>
                </a:solidFill>
                <a:latin typeface="Arial"/>
                <a:ea typeface="Arial"/>
                <a:cs typeface="Arial"/>
              </a:rPr>
              <a:t>Keine Daten oder</a:t>
            </a:r>
          </a:p>
          <a:p xmlns:a="http://schemas.openxmlformats.org/drawingml/2006/main">
            <a: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72925"/>
                </a:solidFill>
                <a:latin typeface="Arial"/>
                <a:ea typeface="Arial"/>
                <a:cs typeface="Arial"/>
              </a:rPr>
              <a:t>Zusagen ergänzen</a:t>
            </a:r>
          </a:p>
        </p:txBody>
      </p:sp>
      <p:sp>
        <p:nvSpPr>
          <p:cNvPr id="9" name="step-03">
            <a:extLst xmlns:a="http://schemas.openxmlformats.org/drawingml/2006/main">
              <a:ext uri="{FF2B5EF4-FFF2-40B4-BE49-F238E27FC236}">
                <a16:creationId xmlns:a16="http://schemas.microsoft.com/office/drawing/2014/main" id="{52DF7364-9997-4C9F-B92B-73310A21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019300"/>
            <a:ext cx="285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defPPr>
            <a:lvl1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1pPr>
            <a:lvl2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2pPr>
            <a:lvl3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3pPr>
            <a:lvl4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4pPr>
            <a:lvl5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5pPr>
            <a:lvl6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6pPr>
            <a:lvl7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7pPr>
            <a:lvl8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8pPr>
            <a:lvl9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AE5434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AE543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step-title-03">
            <a:extLst xmlns:a="http://schemas.openxmlformats.org/drawingml/2006/main">
              <a:ext uri="{FF2B5EF4-FFF2-40B4-BE49-F238E27FC236}">
                <a16:creationId xmlns:a16="http://schemas.microsoft.com/office/drawing/2014/main" id="{7DEB8596-9799-4E84-AB97-669E0110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48000"/>
            <a:ext cx="333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72925"/>
                </a:solidFill>
                <a:latin typeface="Arial"/>
                <a:ea typeface="Arial"/>
                <a:cs typeface="Arial"/>
              </a:rPr>
              <a:t>Am Original prüfen</a:t>
            </a:r>
          </a:p>
        </p:txBody>
      </p:sp>
      <p:sp>
        <p:nvSpPr>
          <p:cNvPr id="11" name="step-body-03">
            <a:extLst xmlns:a="http://schemas.openxmlformats.org/drawingml/2006/main">
              <a:ext uri="{FF2B5EF4-FFF2-40B4-BE49-F238E27FC236}">
                <a16:creationId xmlns:a16="http://schemas.microsoft.com/office/drawing/2014/main" id="{25F01475-2EE8-4D0E-8ACE-A569E7A1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76675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72925"/>
                </a:solidFill>
                <a:latin typeface="Arial"/>
                <a:ea typeface="Arial"/>
                <a:cs typeface="Arial"/>
              </a:rPr>
              <a:t>Fakten vergleichen und</a:t>
            </a:r>
          </a:p>
          <a:p xmlns:a="http://schemas.openxmlformats.org/drawingml/2006/main">
            <a:pPr>
              <a:defRPr sz="2100" b="0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72925"/>
                </a:solidFill>
                <a:latin typeface="Arial"/>
                <a:ea typeface="Arial"/>
                <a:cs typeface="Arial"/>
              </a:rPr>
              <a:t>Abweichungen korrigieren</a:t>
            </a:r>
          </a:p>
        </p:txBody>
      </p:sp>
      <p:sp>
        <p:nvSpPr>
          <p:cNvPr id="12" name="condition-2">
            <a:extLst xmlns:a="http://schemas.openxmlformats.org/drawingml/2006/main">
              <a:ext uri="{FF2B5EF4-FFF2-40B4-BE49-F238E27FC236}">
                <a16:creationId xmlns:a16="http://schemas.microsoft.com/office/drawing/2014/main" id="{50820BC1-DC79-4D9D-B6CE-9868A8CEE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0"/>
            <a:ext cx="1076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72925"/>
                </a:solidFill>
                <a:latin typeface="Arial"/>
                <a:ea typeface="Arial"/>
                <a:cs typeface="Arial"/>
              </a:rPr>
              <a:t>Ein plausibler Text ersetzt die Prüfung nicht</a:t>
            </a:r>
          </a:p>
        </p:txBody>
      </p:sp>
    </p:spTree>
    <p:extLst>
      <p:ext uri="{BB962C8B-B14F-4D97-AF65-F5344CB8AC3E}">
        <p14:creationId xmlns:p14="http://schemas.microsoft.com/office/powerpoint/2010/main" val="11968316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3">
            <a:extLst xmlns:a="http://schemas.openxmlformats.org/drawingml/2006/main">
              <a:ext uri="{FF2B5EF4-FFF2-40B4-BE49-F238E27FC236}">
                <a16:creationId xmlns:a16="http://schemas.microsoft.com/office/drawing/2014/main" id="{97DA236D-93D4-4BB3-AC7B-8D672FD51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defPPr>
            <a:lvl1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1pPr>
            <a:lvl2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2pPr>
            <a:lvl3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3pPr>
            <a:lvl4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4pPr>
            <a:lvl5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5pPr>
            <a:lvl6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6pPr>
            <a:lvl7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7pPr>
            <a:lvl8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8pPr>
            <a:lvl9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125" b="1">
                <a:solidFill>
                  <a:srgbClr val="272925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272925"/>
                </a:solidFill>
                <a:latin typeface="Arial"/>
                <a:ea typeface="Arial"/>
                <a:cs typeface="Arial"/>
              </a:rPr>
              <a:t>Prüfblatt für das Folienergebnis</a:t>
            </a:r>
          </a:p>
        </p:txBody>
      </p:sp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833C7DAD-E5E5-4910-9512-74BA1B03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0"/>
            <a:ext cx="1085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77756E"/>
                </a:solidFill>
                <a:latin typeface="Arial"/>
                <a:ea typeface="Arial"/>
                <a:cs typeface="Arial"/>
              </a:rPr>
              <a:t>Tokenwerk · Fiktives Lernbeispiel · 3 / 3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AC5227-E9B1-4147-9E99-3AF12F2B02C8}"/>
              </a:ext>
            </a:extLst>
          </p:cNvPr>
          <p:cNvGraphicFramePr/>
          <p:nvPr/>
        </p:nvGraphicFramePr>
        <p:xfrm>
          <a:off xmlns:a="http://schemas.openxmlformats.org/drawingml/2006/main" x="666750" y="1857375"/>
          <a:ext xmlns:a="http://schemas.openxmlformats.org/drawingml/2006/main" cx="10858500" cy="3619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857500"/>
                <a:gridCol w="8001000"/>
              </a:tblGrid>
              <a:tr h="72390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6F3EB"/>
                          </a:solidFill>
                          <a:latin typeface="Arial"/>
                          <a:ea typeface="Arial"/>
                          <a:cs typeface="Arial"/>
                        </a:rPr>
                        <a:t>Prüfung</a:t>
                      </a:r>
                    </a:p>
                  </a:txBody>
                  <a:tcPr marL="190500" marR="190500" marT="142875" marB="142875">
                    <a:lnL w="9525">
                      <a:solidFill>
                        <a:srgbClr val="C7C2B8"/>
                      </a:solidFill>
                      <a:prstDash val="solid"/>
                    </a:lnL>
                    <a:lnR w="9525">
                      <a:solidFill>
                        <a:srgbClr val="C7C2B8"/>
                      </a:solidFill>
                      <a:prstDash val="solid"/>
                    </a:lnR>
                    <a:lnT w="9525">
                      <a:solidFill>
                        <a:srgbClr val="C7C2B8"/>
                      </a:solidFill>
                      <a:prstDash val="solid"/>
                    </a:lnT>
                    <a:lnB w="9525">
                      <a:solidFill>
                        <a:srgbClr val="C7C2B8"/>
                      </a:solidFill>
                      <a:prstDash val="solid"/>
                    </a:lnB>
                    <a:solidFill>
                      <a:srgbClr val="27292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6F3EB"/>
                          </a:solidFill>
                          <a:latin typeface="Arial"/>
                          <a:ea typeface="Arial"/>
                          <a:cs typeface="Arial"/>
                        </a:rPr>
                        <a:t>Erwartung</a:t>
                      </a:r>
                    </a:p>
                  </a:txBody>
                  <a:tcPr marL="190500" marR="190500" marT="142875" marB="142875">
                    <a:lnR w="9525">
                      <a:solidFill>
                        <a:srgbClr val="C7C2B8"/>
                      </a:solidFill>
                      <a:prstDash val="solid"/>
                    </a:lnR>
                    <a:lnT w="9525">
                      <a:solidFill>
                        <a:srgbClr val="C7C2B8"/>
                      </a:solidFill>
                      <a:prstDash val="solid"/>
                    </a:lnT>
                    <a:lnB w="9525">
                      <a:solidFill>
                        <a:srgbClr val="C7C2B8"/>
                      </a:solidFill>
                      <a:prstDash val="solid"/>
                    </a:lnB>
                    <a:solidFill>
                      <a:srgbClr val="272925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272925"/>
                          </a:solidFill>
                          <a:latin typeface="Arial"/>
                          <a:ea typeface="Arial"/>
                          <a:cs typeface="Arial"/>
                        </a:rPr>
                        <a:t>Fakten</a:t>
                      </a:r>
                    </a:p>
                  </a:txBody>
                  <a:tcPr marL="190500" marR="190500" marT="142875" marB="142875">
                    <a:lnL w="9525">
                      <a:solidFill>
                        <a:srgbClr val="C7C2B8"/>
                      </a:solidFill>
                      <a:prstDash val="solid"/>
                    </a:lnL>
                    <a:lnR w="9525">
                      <a:solidFill>
                        <a:srgbClr val="C7C2B8"/>
                      </a:solidFill>
                      <a:prstDash val="solid"/>
                    </a:lnR>
                    <a:lnB w="9525">
                      <a:solidFill>
                        <a:srgbClr val="C7C2B8"/>
                      </a:solidFill>
                      <a:prstDash val="solid"/>
                    </a:lnB>
                    <a:solidFill>
                      <a:srgbClr val="F6F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272925"/>
                          </a:solidFill>
                          <a:latin typeface="Arial"/>
                          <a:ea typeface="Arial"/>
                          <a:cs typeface="Arial"/>
                        </a:rPr>
                        <a:t>Zwei Wochen bleiben als Planung erkennbar</a:t>
                      </a:r>
                    </a:p>
                  </a:txBody>
                  <a:tcPr marL="190500" marR="190500" marT="142875" marB="142875">
                    <a:lnR w="9525">
                      <a:solidFill>
                        <a:srgbClr val="C7C2B8"/>
                      </a:solidFill>
                      <a:prstDash val="solid"/>
                    </a:lnR>
                    <a:lnB w="9525">
                      <a:solidFill>
                        <a:srgbClr val="C7C2B8"/>
                      </a:solidFill>
                      <a:prstDash val="solid"/>
                    </a:lnB>
                    <a:solidFill>
                      <a:srgbClr val="F6F3EB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272925"/>
                          </a:solidFill>
                          <a:latin typeface="Arial"/>
                          <a:ea typeface="Arial"/>
                          <a:cs typeface="Arial"/>
                        </a:rPr>
                        <a:t>Fehlende Angaben</a:t>
                      </a:r>
                    </a:p>
                  </a:txBody>
                  <a:tcPr marL="190500" marR="190500" marT="142875" marB="142875">
                    <a:lnL w="9525">
                      <a:solidFill>
                        <a:srgbClr val="C7C2B8"/>
                      </a:solidFill>
                      <a:prstDash val="solid"/>
                    </a:lnL>
                    <a:lnR w="9525">
                      <a:solidFill>
                        <a:srgbClr val="C7C2B8"/>
                      </a:solidFill>
                      <a:prstDash val="solid"/>
                    </a:lnR>
                    <a:lnB w="9525">
                      <a:solidFill>
                        <a:srgbClr val="C7C2B8"/>
                      </a:solidFill>
                      <a:prstDash val="solid"/>
                    </a:lnB>
                    <a:solidFill>
                      <a:srgbClr val="F6F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272925"/>
                          </a:solidFill>
                          <a:latin typeface="Arial"/>
                          <a:ea typeface="Arial"/>
                          <a:cs typeface="Arial"/>
                        </a:rPr>
                        <a:t>Kosten und Qualitätswerte werden nicht erfunden</a:t>
                      </a:r>
                    </a:p>
                  </a:txBody>
                  <a:tcPr marL="190500" marR="190500" marT="142875" marB="142875">
                    <a:lnR w="9525">
                      <a:solidFill>
                        <a:srgbClr val="C7C2B8"/>
                      </a:solidFill>
                      <a:prstDash val="solid"/>
                    </a:lnR>
                    <a:lnB w="9525">
                      <a:solidFill>
                        <a:srgbClr val="C7C2B8"/>
                      </a:solidFill>
                      <a:prstDash val="solid"/>
                    </a:lnB>
                    <a:solidFill>
                      <a:srgbClr val="F6F3EB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272925"/>
                          </a:solidFill>
                          <a:latin typeface="Arial"/>
                          <a:ea typeface="Arial"/>
                          <a:cs typeface="Arial"/>
                        </a:rPr>
                        <a:t>Bearbeitung</a:t>
                      </a:r>
                    </a:p>
                  </a:txBody>
                  <a:tcPr marL="190500" marR="190500" marT="142875" marB="142875">
                    <a:lnL w="9525">
                      <a:solidFill>
                        <a:srgbClr val="C7C2B8"/>
                      </a:solidFill>
                      <a:prstDash val="solid"/>
                    </a:lnL>
                    <a:lnR w="9525">
                      <a:solidFill>
                        <a:srgbClr val="C7C2B8"/>
                      </a:solidFill>
                      <a:prstDash val="solid"/>
                    </a:lnR>
                    <a:lnB w="9525">
                      <a:solidFill>
                        <a:srgbClr val="C7C2B8"/>
                      </a:solidFill>
                      <a:prstDash val="solid"/>
                    </a:lnB>
                    <a:solidFill>
                      <a:srgbClr val="F6F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272925"/>
                          </a:solidFill>
                          <a:latin typeface="Arial"/>
                          <a:ea typeface="Arial"/>
                          <a:cs typeface="Arial"/>
                        </a:rPr>
                        <a:t>Texte und Tabelle lassen sich in der PPTX ändern</a:t>
                      </a:r>
                    </a:p>
                  </a:txBody>
                  <a:tcPr marL="190500" marR="190500" marT="142875" marB="142875">
                    <a:lnR w="9525">
                      <a:solidFill>
                        <a:srgbClr val="C7C2B8"/>
                      </a:solidFill>
                      <a:prstDash val="solid"/>
                    </a:lnR>
                    <a:lnB w="9525">
                      <a:solidFill>
                        <a:srgbClr val="C7C2B8"/>
                      </a:solidFill>
                      <a:prstDash val="solid"/>
                    </a:lnB>
                    <a:solidFill>
                      <a:srgbClr val="F6F3EB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272925"/>
                          </a:solidFill>
                          <a:latin typeface="Arial"/>
                          <a:ea typeface="Arial"/>
                          <a:cs typeface="Arial"/>
                        </a:rPr>
                        <a:t>Freigabe</a:t>
                      </a:r>
                    </a:p>
                  </a:txBody>
                  <a:tcPr marL="190500" marR="190500" marT="142875" marB="142875">
                    <a:lnL w="9525">
                      <a:solidFill>
                        <a:srgbClr val="C7C2B8"/>
                      </a:solidFill>
                      <a:prstDash val="solid"/>
                    </a:lnL>
                    <a:lnR w="9525">
                      <a:solidFill>
                        <a:srgbClr val="C7C2B8"/>
                      </a:solidFill>
                      <a:prstDash val="solid"/>
                    </a:lnR>
                    <a:lnB w="9525">
                      <a:solidFill>
                        <a:srgbClr val="C7C2B8"/>
                      </a:solidFill>
                      <a:prstDash val="solid"/>
                    </a:lnB>
                    <a:solidFill>
                      <a:srgbClr val="F6F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>
                          <a:solidFill>
                            <a:srgbClr val="272925"/>
                          </a:solidFill>
                          <a:latin typeface="Arial"/>
                          <a:ea typeface="Arial"/>
                          <a:cs typeface="Arial"/>
                        </a:rPr>
                        <a:t>Eine zuständige Person prüft den Entwurf</a:t>
                      </a:r>
                    </a:p>
                  </a:txBody>
                  <a:tcPr marL="190500" marR="190500" marT="142875" marB="142875">
                    <a:lnR w="9525">
                      <a:solidFill>
                        <a:srgbClr val="C7C2B8"/>
                      </a:solidFill>
                      <a:prstDash val="solid"/>
                    </a:lnR>
                    <a:lnB w="9525">
                      <a:solidFill>
                        <a:srgbClr val="C7C2B8"/>
                      </a:solidFill>
                      <a:prstDash val="solid"/>
                    </a:lnB>
                    <a:solidFill>
                      <a:srgbClr val="F6F3EB"/>
                    </a:solidFill>
                  </a:tcPr>
                </a:tc>
              </a:tr>
            </a:tbl>
          </a:graphicData>
        </a:graphic>
      </p:graphicFrame>
      <p:sp>
        <p:nvSpPr>
          <p:cNvPr id="4" name="no-results-3">
            <a:extLst xmlns:a="http://schemas.openxmlformats.org/drawingml/2006/main">
              <a:ext uri="{FF2B5EF4-FFF2-40B4-BE49-F238E27FC236}">
                <a16:creationId xmlns:a16="http://schemas.microsoft.com/office/drawing/2014/main" id="{62589DAF-6C4D-41A7-B27D-35FCEFCD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15000"/>
            <a:ext cx="1085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7775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56E"/>
                </a:solidFill>
                <a:latin typeface="Arial"/>
                <a:ea typeface="Arial"/>
                <a:cs typeface="Arial"/>
              </a:rPr>
              <a:t>Diese Kriterien sind ein Prüfplan. Ergebnisse wurden nicht gemessen.</a:t>
            </a:r>
          </a:p>
        </p:txBody>
      </p:sp>
    </p:spTree>
    <p:extLst>
      <p:ext uri="{BB962C8B-B14F-4D97-AF65-F5344CB8AC3E}">
        <p14:creationId xmlns:p14="http://schemas.microsoft.com/office/powerpoint/2010/main" val="14712161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2026-10-19T21:00:05.3400000Z</dcterms:created>
  <dcterms:modified xsi:type="dcterms:W3CDTF">2026-10-19T21:00:05.3400000Z</dcterms:modified>
</coreProperties>
</file>